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21927" y="704311"/>
            <a:ext cx="580261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Pathogenic bacteria.    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endParaRPr lang="en-US" sz="2400" b="1" dirty="0">
              <a:solidFill>
                <a:schemeClr val="tx2">
                  <a:lumMod val="75000"/>
                </a:schemeClr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Dr.Munira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Ch. Ismail         Lec.6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525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C:\Users\pc\Documents\neisseria-meningitidis-21-72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1" y="1196752"/>
            <a:ext cx="6480720" cy="4536504"/>
          </a:xfrm>
          <a:prstGeom prst="rect">
            <a:avLst/>
          </a:prstGeom>
          <a:ln w="9525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42910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C:\Users\pc\Documents\slide_1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836712"/>
            <a:ext cx="6120680" cy="47525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73257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58001"/>
            <a:ext cx="7416824" cy="51027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3901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C:\Users\pc\Documents\1024px-Neisseria_meningitidis_CSF_Gram_100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863089"/>
            <a:ext cx="3816424" cy="2164323"/>
          </a:xfrm>
          <a:prstGeom prst="rect">
            <a:avLst/>
          </a:prstGeom>
          <a:ln w="12700">
            <a:solidFill>
              <a:sysClr val="windowText" lastClr="0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67429" y="548680"/>
            <a:ext cx="7416824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GRAM NEGATIVE DIPLOCOCCI.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1. GENUS: NEISSERIA.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Characteristics: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They are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nopn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-motile, gram-negative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intacellular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diplococcic.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Rapidly killed by drying, sunlight, heat, and disinfectants.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Ferment carbohydrate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produucing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acid but not gas.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Each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cocci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is kidney-shaped with adjacent concave sides.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Grow best on complex media under aerobic conditions containing 5% Co2.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Oxidase positive.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894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pc\Documents\identification-of-bacteria-bacterial-identification-lab-identification-of-bacteria-medical-bacteriology-15-72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96752"/>
            <a:ext cx="6912768" cy="37441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96072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259632" y="548680"/>
            <a:ext cx="70567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. The main species of medical importance are: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i="1" dirty="0">
                <a:solidFill>
                  <a:schemeClr val="bg2">
                    <a:lumMod val="50000"/>
                  </a:schemeClr>
                </a:solidFill>
              </a:rPr>
              <a:t>N. meningitides.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i="1" dirty="0" err="1">
                <a:solidFill>
                  <a:schemeClr val="bg2">
                    <a:lumMod val="50000"/>
                  </a:schemeClr>
                </a:solidFill>
              </a:rPr>
              <a:t>N.gonorrhoea</a:t>
            </a:r>
            <a:r>
              <a:rPr lang="en-US" b="1" i="1" dirty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i="1" dirty="0">
                <a:solidFill>
                  <a:schemeClr val="bg2">
                    <a:lumMod val="50000"/>
                  </a:schemeClr>
                </a:solidFill>
              </a:rPr>
              <a:t> 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i="1" dirty="0">
                <a:solidFill>
                  <a:schemeClr val="bg2">
                    <a:lumMod val="50000"/>
                  </a:schemeClr>
                </a:solidFill>
              </a:rPr>
              <a:t>N. </a:t>
            </a:r>
            <a:r>
              <a:rPr lang="en-US" b="1" i="1" dirty="0" err="1">
                <a:solidFill>
                  <a:schemeClr val="bg2">
                    <a:lumMod val="50000"/>
                  </a:schemeClr>
                </a:solidFill>
              </a:rPr>
              <a:t>gonorrhoea</a:t>
            </a:r>
            <a:r>
              <a:rPr lang="en-US" b="1" i="1" dirty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Characteristics: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An obligate parasite of the human urogenital tract.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 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1190482" y="2780928"/>
            <a:ext cx="76328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Route of infection: Sexual contact.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 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Male: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Gonococcal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urethritis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If complicated: Urethral stricture</a:t>
            </a:r>
          </a:p>
          <a:p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Gonococcal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epididymitis</a:t>
            </a:r>
          </a:p>
          <a:p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Gonococcal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epididymo-orchitis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Infertility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Gonococcal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suppurative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arthritis</a:t>
            </a:r>
          </a:p>
        </p:txBody>
      </p:sp>
    </p:spTree>
    <p:extLst>
      <p:ext uri="{BB962C8B-B14F-4D97-AF65-F5344CB8AC3E}">
        <p14:creationId xmlns:p14="http://schemas.microsoft.com/office/powerpoint/2010/main" val="3057308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115616" y="260648"/>
            <a:ext cx="7200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Female: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Gonococcal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cervicitis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Gonococcal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salpingitis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If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compicated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Gonococcal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tubo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-ovarian abscess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Pelvic peritonitis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Infertility</a:t>
            </a: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Infant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(When delivered through the infected birth canal).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Gonococcal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ophthalmia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neonatorum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,If untreated and complicated leads to blindness.</a:t>
            </a:r>
          </a:p>
        </p:txBody>
      </p:sp>
      <p:pic>
        <p:nvPicPr>
          <p:cNvPr id="5" name="صورة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996952"/>
            <a:ext cx="3456384" cy="21751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مستطيل 5"/>
          <p:cNvSpPr/>
          <p:nvPr/>
        </p:nvSpPr>
        <p:spPr>
          <a:xfrm>
            <a:off x="1954495" y="5445224"/>
            <a:ext cx="28434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Gonococcal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ophthalmia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endParaRPr lang="ar-IQ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825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331640" y="335845"/>
            <a:ext cx="7272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Laboratory diagnosis: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 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Specimen: Urethral swab, cervical swab, eye swab.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Smear: Gram-negative intracellular diplococcic.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More than five polymorphs per high power field.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Culture: Requires an enriched media like chocolate agar or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thayer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-martin agar.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 Grows best in CO2 enriched aerobic atmosphere with optimal temperature of 35-37°c.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.Fastidious- Dies with exposure to sunlight, room temperature and drying.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 Small glistening colonies.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.Culture of urethral exudate from men are not necessary when the gram stain is positive but culture should be done for women.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 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Biochemical reaction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.Oxidase positive.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Ferment only glucose in carbohydrate utilization test.</a:t>
            </a:r>
          </a:p>
        </p:txBody>
      </p:sp>
    </p:spTree>
    <p:extLst>
      <p:ext uri="{BB962C8B-B14F-4D97-AF65-F5344CB8AC3E}">
        <p14:creationId xmlns:p14="http://schemas.microsoft.com/office/powerpoint/2010/main" val="3031134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C:\Users\pc\Documents\slide6-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15637"/>
            <a:ext cx="3228975" cy="238131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صورة 5" descr="C:\Users\pc\Documents\220px-Neisseria_meningitidis_Colonies_growth_on_New_York_City_Medium_Agar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615638"/>
            <a:ext cx="3024336" cy="238131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مستطيل 6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Ferment only glucose.	chocolate agar.</a:t>
            </a:r>
          </a:p>
          <a:p>
            <a:r>
              <a:rPr lang="en-US" dirty="0">
                <a:solidFill>
                  <a:srgbClr val="FF0000"/>
                </a:solidFill>
              </a:rPr>
              <a:t> 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1547664" y="3752166"/>
            <a:ext cx="70567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Serology: Antibodies to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gonococcal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pili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and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Omps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can be detected by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</a:rPr>
              <a:t>immunoblotting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, RIA or ELISA tests.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8980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C:\Users\pc\Documents\Neisseria+meningitidis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996952"/>
            <a:ext cx="3600400" cy="18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267093" y="351330"/>
            <a:ext cx="683329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86250" algn="l"/>
              </a:tabLst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Neisseria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meningitidis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86250" algn="l"/>
              </a:tabLst>
            </a:pPr>
            <a:endParaRPr kumimoji="0" lang="en-U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277888" y="121300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3638550" algn="l"/>
              </a:tabLst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Characteristics:</a:t>
            </a:r>
            <a:endParaRPr lang="en-US" sz="10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638550" algn="l"/>
              </a:tabLst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 </a:t>
            </a:r>
            <a:endParaRPr lang="en-US" sz="10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638550" algn="l"/>
              </a:tabLst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alibri"/>
                <a:ea typeface="SymbolMT" charset="-128"/>
                <a:cs typeface="Times New Roman" pitchFamily="18" charset="0"/>
              </a:rPr>
              <a:t>•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SymbolMT" charset="-128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Gram-negative intra cellular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diplococci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n-US" sz="10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638550" algn="l"/>
              </a:tabLst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alibri"/>
                <a:ea typeface="SymbolMT" charset="-128"/>
                <a:cs typeface="Times New Roman" pitchFamily="18" charset="0"/>
              </a:rPr>
              <a:t>•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SymbolMT" charset="-128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Present in the </a:t>
            </a:r>
            <a:r>
              <a:rPr lang="en-US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nasopharynx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 5-10% of healthy people.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1277888" y="5013176"/>
            <a:ext cx="60304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Clinical manifestation: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 Meningococcal meningitis.</a:t>
            </a:r>
          </a:p>
          <a:p>
            <a:pPr rtl="1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. Meningococcemia: Meningococcal septicemia.</a:t>
            </a:r>
          </a:p>
          <a:p>
            <a:pPr rtl="1"/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49650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87624" y="548680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Laboratory diagnosis: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Specimen: Cerebrospinal fluid, blood.</a:t>
            </a:r>
          </a:p>
          <a:p>
            <a:pPr rtl="1"/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Smear: Gram-negative intracellular </a:t>
            </a:r>
            <a:r>
              <a:rPr lang="en-US" dirty="0" err="1">
                <a:solidFill>
                  <a:schemeClr val="bg2">
                    <a:lumMod val="75000"/>
                  </a:schemeClr>
                </a:solidFill>
              </a:rPr>
              <a:t>diplococci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pPr rtl="1"/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 </a:t>
            </a:r>
          </a:p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Culture: Transparent or grey, shiny, </a:t>
            </a:r>
            <a:r>
              <a:rPr lang="en-US" dirty="0" err="1">
                <a:solidFill>
                  <a:schemeClr val="bg2">
                    <a:lumMod val="75000"/>
                  </a:schemeClr>
                </a:solidFill>
              </a:rPr>
              <a:t>mucoid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 colonies in chocolate agar after incubation at 35-37Oc in a CO2 enriched atmosphere.</a:t>
            </a:r>
          </a:p>
          <a:p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 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Biochemical reaction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: Oxidase positive.</a:t>
            </a:r>
          </a:p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Ferment glucose and maltose in carbohydrate utilization test.</a:t>
            </a:r>
          </a:p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Serology: Latex agglutination test/ </a:t>
            </a:r>
            <a:r>
              <a:rPr lang="en-US" dirty="0" err="1">
                <a:solidFill>
                  <a:schemeClr val="bg2">
                    <a:lumMod val="75000"/>
                  </a:schemeClr>
                </a:solidFill>
              </a:rPr>
              <a:t>Hemmagglutination</a:t>
            </a: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 test.</a:t>
            </a:r>
          </a:p>
          <a:p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 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451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وضوح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70</TotalTime>
  <Words>187</Words>
  <Application>Microsoft Office PowerPoint</Application>
  <PresentationFormat>عرض على الشاشة (3:4)‏</PresentationFormat>
  <Paragraphs>78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انقلاب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DR.Ahmed Saker 2o1O</dc:creator>
  <cp:lastModifiedBy>DR.Ahmed Saker 2o1O</cp:lastModifiedBy>
  <cp:revision>27</cp:revision>
  <dcterms:created xsi:type="dcterms:W3CDTF">2019-09-12T07:28:10Z</dcterms:created>
  <dcterms:modified xsi:type="dcterms:W3CDTF">2019-09-12T08:38:43Z</dcterms:modified>
</cp:coreProperties>
</file>